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67" r:id="rId6"/>
    <p:sldId id="259" r:id="rId7"/>
    <p:sldId id="260" r:id="rId8"/>
    <p:sldId id="262" r:id="rId9"/>
    <p:sldId id="263" r:id="rId10"/>
    <p:sldId id="261" r:id="rId11"/>
    <p:sldId id="264" r:id="rId12"/>
    <p:sldId id="266"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81" d="100"/>
          <a:sy n="81" d="100"/>
        </p:scale>
        <p:origin x="70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CAC2C-C400-4423-AB54-7228765BFD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F3E260-B29E-41EF-9C6E-C4728C4F82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3324E3-17EC-40A2-B9E3-DB01CDB1A4A1}"/>
              </a:ext>
            </a:extLst>
          </p:cNvPr>
          <p:cNvSpPr>
            <a:spLocks noGrp="1"/>
          </p:cNvSpPr>
          <p:nvPr>
            <p:ph type="dt" sz="half" idx="10"/>
          </p:nvPr>
        </p:nvSpPr>
        <p:spPr/>
        <p:txBody>
          <a:bodyPr/>
          <a:lstStyle/>
          <a:p>
            <a:fld id="{F204B77A-E10B-4020-8863-AECF306AE16C}" type="datetimeFigureOut">
              <a:rPr lang="en-US" smtClean="0"/>
              <a:t>6/25/2019</a:t>
            </a:fld>
            <a:endParaRPr lang="en-US"/>
          </a:p>
        </p:txBody>
      </p:sp>
      <p:sp>
        <p:nvSpPr>
          <p:cNvPr id="5" name="Footer Placeholder 4">
            <a:extLst>
              <a:ext uri="{FF2B5EF4-FFF2-40B4-BE49-F238E27FC236}">
                <a16:creationId xmlns:a16="http://schemas.microsoft.com/office/drawing/2014/main" id="{56C2A40A-3C8E-4B4F-859B-5B50360F14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F33EE5-7BAA-49A3-ABF5-6B458A111809}"/>
              </a:ext>
            </a:extLst>
          </p:cNvPr>
          <p:cNvSpPr>
            <a:spLocks noGrp="1"/>
          </p:cNvSpPr>
          <p:nvPr>
            <p:ph type="sldNum" sz="quarter" idx="12"/>
          </p:nvPr>
        </p:nvSpPr>
        <p:spPr/>
        <p:txBody>
          <a:bodyPr/>
          <a:lstStyle/>
          <a:p>
            <a:fld id="{5D094BE8-7177-4021-B55D-E79D40A61FCD}" type="slidenum">
              <a:rPr lang="en-US" smtClean="0"/>
              <a:t>‹#›</a:t>
            </a:fld>
            <a:endParaRPr lang="en-US"/>
          </a:p>
        </p:txBody>
      </p:sp>
    </p:spTree>
    <p:extLst>
      <p:ext uri="{BB962C8B-B14F-4D97-AF65-F5344CB8AC3E}">
        <p14:creationId xmlns:p14="http://schemas.microsoft.com/office/powerpoint/2010/main" val="506694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C6E1C-F892-4850-B986-A04CA110E9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A45BBE7-4B8E-4528-8DD0-D382F47F24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57AC87-3BBB-488A-9088-42AE7F3F2CC3}"/>
              </a:ext>
            </a:extLst>
          </p:cNvPr>
          <p:cNvSpPr>
            <a:spLocks noGrp="1"/>
          </p:cNvSpPr>
          <p:nvPr>
            <p:ph type="dt" sz="half" idx="10"/>
          </p:nvPr>
        </p:nvSpPr>
        <p:spPr/>
        <p:txBody>
          <a:bodyPr/>
          <a:lstStyle/>
          <a:p>
            <a:fld id="{F204B77A-E10B-4020-8863-AECF306AE16C}" type="datetimeFigureOut">
              <a:rPr lang="en-US" smtClean="0"/>
              <a:t>6/25/2019</a:t>
            </a:fld>
            <a:endParaRPr lang="en-US"/>
          </a:p>
        </p:txBody>
      </p:sp>
      <p:sp>
        <p:nvSpPr>
          <p:cNvPr id="5" name="Footer Placeholder 4">
            <a:extLst>
              <a:ext uri="{FF2B5EF4-FFF2-40B4-BE49-F238E27FC236}">
                <a16:creationId xmlns:a16="http://schemas.microsoft.com/office/drawing/2014/main" id="{B419966D-EF28-4CC0-985B-88D77F4CF9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BB11F0-9EF6-4ACF-9DAA-EEE3B01180F5}"/>
              </a:ext>
            </a:extLst>
          </p:cNvPr>
          <p:cNvSpPr>
            <a:spLocks noGrp="1"/>
          </p:cNvSpPr>
          <p:nvPr>
            <p:ph type="sldNum" sz="quarter" idx="12"/>
          </p:nvPr>
        </p:nvSpPr>
        <p:spPr/>
        <p:txBody>
          <a:bodyPr/>
          <a:lstStyle/>
          <a:p>
            <a:fld id="{5D094BE8-7177-4021-B55D-E79D40A61FCD}" type="slidenum">
              <a:rPr lang="en-US" smtClean="0"/>
              <a:t>‹#›</a:t>
            </a:fld>
            <a:endParaRPr lang="en-US"/>
          </a:p>
        </p:txBody>
      </p:sp>
    </p:spTree>
    <p:extLst>
      <p:ext uri="{BB962C8B-B14F-4D97-AF65-F5344CB8AC3E}">
        <p14:creationId xmlns:p14="http://schemas.microsoft.com/office/powerpoint/2010/main" val="1795783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C5202F-55A6-422A-B617-8A2F8548A5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0B484E-B2B6-4945-9EEA-B25EFC959C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2DAE86-20FE-4A48-ACC2-BFD125CAB456}"/>
              </a:ext>
            </a:extLst>
          </p:cNvPr>
          <p:cNvSpPr>
            <a:spLocks noGrp="1"/>
          </p:cNvSpPr>
          <p:nvPr>
            <p:ph type="dt" sz="half" idx="10"/>
          </p:nvPr>
        </p:nvSpPr>
        <p:spPr/>
        <p:txBody>
          <a:bodyPr/>
          <a:lstStyle/>
          <a:p>
            <a:fld id="{F204B77A-E10B-4020-8863-AECF306AE16C}" type="datetimeFigureOut">
              <a:rPr lang="en-US" smtClean="0"/>
              <a:t>6/25/2019</a:t>
            </a:fld>
            <a:endParaRPr lang="en-US"/>
          </a:p>
        </p:txBody>
      </p:sp>
      <p:sp>
        <p:nvSpPr>
          <p:cNvPr id="5" name="Footer Placeholder 4">
            <a:extLst>
              <a:ext uri="{FF2B5EF4-FFF2-40B4-BE49-F238E27FC236}">
                <a16:creationId xmlns:a16="http://schemas.microsoft.com/office/drawing/2014/main" id="{317CAE9A-023C-4EC1-8DEE-5CEE4EEBE9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A8BE4E-69BD-4C7E-A5B5-A1912F1DA862}"/>
              </a:ext>
            </a:extLst>
          </p:cNvPr>
          <p:cNvSpPr>
            <a:spLocks noGrp="1"/>
          </p:cNvSpPr>
          <p:nvPr>
            <p:ph type="sldNum" sz="quarter" idx="12"/>
          </p:nvPr>
        </p:nvSpPr>
        <p:spPr/>
        <p:txBody>
          <a:bodyPr/>
          <a:lstStyle/>
          <a:p>
            <a:fld id="{5D094BE8-7177-4021-B55D-E79D40A61FCD}" type="slidenum">
              <a:rPr lang="en-US" smtClean="0"/>
              <a:t>‹#›</a:t>
            </a:fld>
            <a:endParaRPr lang="en-US"/>
          </a:p>
        </p:txBody>
      </p:sp>
    </p:spTree>
    <p:extLst>
      <p:ext uri="{BB962C8B-B14F-4D97-AF65-F5344CB8AC3E}">
        <p14:creationId xmlns:p14="http://schemas.microsoft.com/office/powerpoint/2010/main" val="482010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D81E4-BAF7-4D3B-9126-9F018301BC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EE5FA0-61A0-44DE-BEB8-01EC9FF917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58333E-8CB1-40FD-A59B-038442516E4A}"/>
              </a:ext>
            </a:extLst>
          </p:cNvPr>
          <p:cNvSpPr>
            <a:spLocks noGrp="1"/>
          </p:cNvSpPr>
          <p:nvPr>
            <p:ph type="dt" sz="half" idx="10"/>
          </p:nvPr>
        </p:nvSpPr>
        <p:spPr/>
        <p:txBody>
          <a:bodyPr/>
          <a:lstStyle/>
          <a:p>
            <a:fld id="{F204B77A-E10B-4020-8863-AECF306AE16C}" type="datetimeFigureOut">
              <a:rPr lang="en-US" smtClean="0"/>
              <a:t>6/25/2019</a:t>
            </a:fld>
            <a:endParaRPr lang="en-US"/>
          </a:p>
        </p:txBody>
      </p:sp>
      <p:sp>
        <p:nvSpPr>
          <p:cNvPr id="5" name="Footer Placeholder 4">
            <a:extLst>
              <a:ext uri="{FF2B5EF4-FFF2-40B4-BE49-F238E27FC236}">
                <a16:creationId xmlns:a16="http://schemas.microsoft.com/office/drawing/2014/main" id="{15D9F704-DA2C-4FC3-8343-73F94DB3F9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5C2E2E-448F-4317-AC26-C27B6A7B8C1C}"/>
              </a:ext>
            </a:extLst>
          </p:cNvPr>
          <p:cNvSpPr>
            <a:spLocks noGrp="1"/>
          </p:cNvSpPr>
          <p:nvPr>
            <p:ph type="sldNum" sz="quarter" idx="12"/>
          </p:nvPr>
        </p:nvSpPr>
        <p:spPr/>
        <p:txBody>
          <a:bodyPr/>
          <a:lstStyle/>
          <a:p>
            <a:fld id="{5D094BE8-7177-4021-B55D-E79D40A61FCD}" type="slidenum">
              <a:rPr lang="en-US" smtClean="0"/>
              <a:t>‹#›</a:t>
            </a:fld>
            <a:endParaRPr lang="en-US"/>
          </a:p>
        </p:txBody>
      </p:sp>
    </p:spTree>
    <p:extLst>
      <p:ext uri="{BB962C8B-B14F-4D97-AF65-F5344CB8AC3E}">
        <p14:creationId xmlns:p14="http://schemas.microsoft.com/office/powerpoint/2010/main" val="3852700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443F9-D9C2-4742-B57F-1703332FB6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422FE8-0DC8-454A-AA5B-9C635F09B0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4D3A1E-7081-4ED1-96A6-9A69A511D450}"/>
              </a:ext>
            </a:extLst>
          </p:cNvPr>
          <p:cNvSpPr>
            <a:spLocks noGrp="1"/>
          </p:cNvSpPr>
          <p:nvPr>
            <p:ph type="dt" sz="half" idx="10"/>
          </p:nvPr>
        </p:nvSpPr>
        <p:spPr/>
        <p:txBody>
          <a:bodyPr/>
          <a:lstStyle/>
          <a:p>
            <a:fld id="{F204B77A-E10B-4020-8863-AECF306AE16C}" type="datetimeFigureOut">
              <a:rPr lang="en-US" smtClean="0"/>
              <a:t>6/25/2019</a:t>
            </a:fld>
            <a:endParaRPr lang="en-US"/>
          </a:p>
        </p:txBody>
      </p:sp>
      <p:sp>
        <p:nvSpPr>
          <p:cNvPr id="5" name="Footer Placeholder 4">
            <a:extLst>
              <a:ext uri="{FF2B5EF4-FFF2-40B4-BE49-F238E27FC236}">
                <a16:creationId xmlns:a16="http://schemas.microsoft.com/office/drawing/2014/main" id="{67A9FDCE-D33E-4871-9B96-C699DB3A45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0AFEAD-9E6A-49C6-9323-44D79F304B54}"/>
              </a:ext>
            </a:extLst>
          </p:cNvPr>
          <p:cNvSpPr>
            <a:spLocks noGrp="1"/>
          </p:cNvSpPr>
          <p:nvPr>
            <p:ph type="sldNum" sz="quarter" idx="12"/>
          </p:nvPr>
        </p:nvSpPr>
        <p:spPr/>
        <p:txBody>
          <a:bodyPr/>
          <a:lstStyle/>
          <a:p>
            <a:fld id="{5D094BE8-7177-4021-B55D-E79D40A61FCD}" type="slidenum">
              <a:rPr lang="en-US" smtClean="0"/>
              <a:t>‹#›</a:t>
            </a:fld>
            <a:endParaRPr lang="en-US"/>
          </a:p>
        </p:txBody>
      </p:sp>
    </p:spTree>
    <p:extLst>
      <p:ext uri="{BB962C8B-B14F-4D97-AF65-F5344CB8AC3E}">
        <p14:creationId xmlns:p14="http://schemas.microsoft.com/office/powerpoint/2010/main" val="55689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0A100-A66E-4E47-B129-A3D0944DEE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406BAD-17E7-4556-8EE5-C6001E7C8E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3822C9-0E25-4600-86DF-23DD27B242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F79DC8-3CA6-4F95-AB14-678D4177C578}"/>
              </a:ext>
            </a:extLst>
          </p:cNvPr>
          <p:cNvSpPr>
            <a:spLocks noGrp="1"/>
          </p:cNvSpPr>
          <p:nvPr>
            <p:ph type="dt" sz="half" idx="10"/>
          </p:nvPr>
        </p:nvSpPr>
        <p:spPr/>
        <p:txBody>
          <a:bodyPr/>
          <a:lstStyle/>
          <a:p>
            <a:fld id="{F204B77A-E10B-4020-8863-AECF306AE16C}" type="datetimeFigureOut">
              <a:rPr lang="en-US" smtClean="0"/>
              <a:t>6/25/2019</a:t>
            </a:fld>
            <a:endParaRPr lang="en-US"/>
          </a:p>
        </p:txBody>
      </p:sp>
      <p:sp>
        <p:nvSpPr>
          <p:cNvPr id="6" name="Footer Placeholder 5">
            <a:extLst>
              <a:ext uri="{FF2B5EF4-FFF2-40B4-BE49-F238E27FC236}">
                <a16:creationId xmlns:a16="http://schemas.microsoft.com/office/drawing/2014/main" id="{613F7C91-D5A7-423A-AEE1-4A9D507D8D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F853C9-8479-4264-9B9D-388C45BC430E}"/>
              </a:ext>
            </a:extLst>
          </p:cNvPr>
          <p:cNvSpPr>
            <a:spLocks noGrp="1"/>
          </p:cNvSpPr>
          <p:nvPr>
            <p:ph type="sldNum" sz="quarter" idx="12"/>
          </p:nvPr>
        </p:nvSpPr>
        <p:spPr/>
        <p:txBody>
          <a:bodyPr/>
          <a:lstStyle/>
          <a:p>
            <a:fld id="{5D094BE8-7177-4021-B55D-E79D40A61FCD}" type="slidenum">
              <a:rPr lang="en-US" smtClean="0"/>
              <a:t>‹#›</a:t>
            </a:fld>
            <a:endParaRPr lang="en-US"/>
          </a:p>
        </p:txBody>
      </p:sp>
    </p:spTree>
    <p:extLst>
      <p:ext uri="{BB962C8B-B14F-4D97-AF65-F5344CB8AC3E}">
        <p14:creationId xmlns:p14="http://schemas.microsoft.com/office/powerpoint/2010/main" val="1819176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597C-C990-4F10-9027-3BC23A79FD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FFF1F1-41EA-4DD0-997A-F1019D8532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38A2CF-4993-4BA7-B784-D4A3DAB69D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C7F0EB-4E5C-49B0-B51E-8029D75E90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3F1A5E-CCC2-42FC-9B94-0953D3E208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50F47C1-123A-4408-A75E-FECECD503E2C}"/>
              </a:ext>
            </a:extLst>
          </p:cNvPr>
          <p:cNvSpPr>
            <a:spLocks noGrp="1"/>
          </p:cNvSpPr>
          <p:nvPr>
            <p:ph type="dt" sz="half" idx="10"/>
          </p:nvPr>
        </p:nvSpPr>
        <p:spPr/>
        <p:txBody>
          <a:bodyPr/>
          <a:lstStyle/>
          <a:p>
            <a:fld id="{F204B77A-E10B-4020-8863-AECF306AE16C}" type="datetimeFigureOut">
              <a:rPr lang="en-US" smtClean="0"/>
              <a:t>6/25/2019</a:t>
            </a:fld>
            <a:endParaRPr lang="en-US"/>
          </a:p>
        </p:txBody>
      </p:sp>
      <p:sp>
        <p:nvSpPr>
          <p:cNvPr id="8" name="Footer Placeholder 7">
            <a:extLst>
              <a:ext uri="{FF2B5EF4-FFF2-40B4-BE49-F238E27FC236}">
                <a16:creationId xmlns:a16="http://schemas.microsoft.com/office/drawing/2014/main" id="{BB00A76B-EFDB-4C12-A03E-DEF7FC9DEC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CF7459-AF42-4C00-8325-FCB5EA4D61EC}"/>
              </a:ext>
            </a:extLst>
          </p:cNvPr>
          <p:cNvSpPr>
            <a:spLocks noGrp="1"/>
          </p:cNvSpPr>
          <p:nvPr>
            <p:ph type="sldNum" sz="quarter" idx="12"/>
          </p:nvPr>
        </p:nvSpPr>
        <p:spPr/>
        <p:txBody>
          <a:bodyPr/>
          <a:lstStyle/>
          <a:p>
            <a:fld id="{5D094BE8-7177-4021-B55D-E79D40A61FCD}" type="slidenum">
              <a:rPr lang="en-US" smtClean="0"/>
              <a:t>‹#›</a:t>
            </a:fld>
            <a:endParaRPr lang="en-US"/>
          </a:p>
        </p:txBody>
      </p:sp>
    </p:spTree>
    <p:extLst>
      <p:ext uri="{BB962C8B-B14F-4D97-AF65-F5344CB8AC3E}">
        <p14:creationId xmlns:p14="http://schemas.microsoft.com/office/powerpoint/2010/main" val="3356271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9CE19-64D5-425E-A005-F06F5DE9AE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08B059-E19F-4002-AB46-241EC2315E69}"/>
              </a:ext>
            </a:extLst>
          </p:cNvPr>
          <p:cNvSpPr>
            <a:spLocks noGrp="1"/>
          </p:cNvSpPr>
          <p:nvPr>
            <p:ph type="dt" sz="half" idx="10"/>
          </p:nvPr>
        </p:nvSpPr>
        <p:spPr/>
        <p:txBody>
          <a:bodyPr/>
          <a:lstStyle/>
          <a:p>
            <a:fld id="{F204B77A-E10B-4020-8863-AECF306AE16C}" type="datetimeFigureOut">
              <a:rPr lang="en-US" smtClean="0"/>
              <a:t>6/25/2019</a:t>
            </a:fld>
            <a:endParaRPr lang="en-US"/>
          </a:p>
        </p:txBody>
      </p:sp>
      <p:sp>
        <p:nvSpPr>
          <p:cNvPr id="4" name="Footer Placeholder 3">
            <a:extLst>
              <a:ext uri="{FF2B5EF4-FFF2-40B4-BE49-F238E27FC236}">
                <a16:creationId xmlns:a16="http://schemas.microsoft.com/office/drawing/2014/main" id="{8C4EF56E-DDEB-4592-A97C-CE871FCBA8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B4BF67D-26E6-4265-87CB-49AD42D5283F}"/>
              </a:ext>
            </a:extLst>
          </p:cNvPr>
          <p:cNvSpPr>
            <a:spLocks noGrp="1"/>
          </p:cNvSpPr>
          <p:nvPr>
            <p:ph type="sldNum" sz="quarter" idx="12"/>
          </p:nvPr>
        </p:nvSpPr>
        <p:spPr/>
        <p:txBody>
          <a:bodyPr/>
          <a:lstStyle/>
          <a:p>
            <a:fld id="{5D094BE8-7177-4021-B55D-E79D40A61FCD}" type="slidenum">
              <a:rPr lang="en-US" smtClean="0"/>
              <a:t>‹#›</a:t>
            </a:fld>
            <a:endParaRPr lang="en-US"/>
          </a:p>
        </p:txBody>
      </p:sp>
    </p:spTree>
    <p:extLst>
      <p:ext uri="{BB962C8B-B14F-4D97-AF65-F5344CB8AC3E}">
        <p14:creationId xmlns:p14="http://schemas.microsoft.com/office/powerpoint/2010/main" val="1906446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9E885D-01BA-4AAC-BC14-302AF8776862}"/>
              </a:ext>
            </a:extLst>
          </p:cNvPr>
          <p:cNvSpPr>
            <a:spLocks noGrp="1"/>
          </p:cNvSpPr>
          <p:nvPr>
            <p:ph type="dt" sz="half" idx="10"/>
          </p:nvPr>
        </p:nvSpPr>
        <p:spPr/>
        <p:txBody>
          <a:bodyPr/>
          <a:lstStyle/>
          <a:p>
            <a:fld id="{F204B77A-E10B-4020-8863-AECF306AE16C}" type="datetimeFigureOut">
              <a:rPr lang="en-US" smtClean="0"/>
              <a:t>6/25/2019</a:t>
            </a:fld>
            <a:endParaRPr lang="en-US"/>
          </a:p>
        </p:txBody>
      </p:sp>
      <p:sp>
        <p:nvSpPr>
          <p:cNvPr id="3" name="Footer Placeholder 2">
            <a:extLst>
              <a:ext uri="{FF2B5EF4-FFF2-40B4-BE49-F238E27FC236}">
                <a16:creationId xmlns:a16="http://schemas.microsoft.com/office/drawing/2014/main" id="{10F1B89B-6EE6-468B-AB0C-0A95DA669E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8345CA-C1D1-40EA-91A6-8B0022299C43}"/>
              </a:ext>
            </a:extLst>
          </p:cNvPr>
          <p:cNvSpPr>
            <a:spLocks noGrp="1"/>
          </p:cNvSpPr>
          <p:nvPr>
            <p:ph type="sldNum" sz="quarter" idx="12"/>
          </p:nvPr>
        </p:nvSpPr>
        <p:spPr/>
        <p:txBody>
          <a:bodyPr/>
          <a:lstStyle/>
          <a:p>
            <a:fld id="{5D094BE8-7177-4021-B55D-E79D40A61FCD}" type="slidenum">
              <a:rPr lang="en-US" smtClean="0"/>
              <a:t>‹#›</a:t>
            </a:fld>
            <a:endParaRPr lang="en-US"/>
          </a:p>
        </p:txBody>
      </p:sp>
    </p:spTree>
    <p:extLst>
      <p:ext uri="{BB962C8B-B14F-4D97-AF65-F5344CB8AC3E}">
        <p14:creationId xmlns:p14="http://schemas.microsoft.com/office/powerpoint/2010/main" val="2790800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B6A0-2139-4837-A0F6-BBADD0B966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5971CF-3DA4-4DBE-9B68-43029F0710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EE64F3-E014-4DE7-83A0-F624BEEF30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4453E8-085C-43B8-AF5B-1C80BE82CDE9}"/>
              </a:ext>
            </a:extLst>
          </p:cNvPr>
          <p:cNvSpPr>
            <a:spLocks noGrp="1"/>
          </p:cNvSpPr>
          <p:nvPr>
            <p:ph type="dt" sz="half" idx="10"/>
          </p:nvPr>
        </p:nvSpPr>
        <p:spPr/>
        <p:txBody>
          <a:bodyPr/>
          <a:lstStyle/>
          <a:p>
            <a:fld id="{F204B77A-E10B-4020-8863-AECF306AE16C}" type="datetimeFigureOut">
              <a:rPr lang="en-US" smtClean="0"/>
              <a:t>6/25/2019</a:t>
            </a:fld>
            <a:endParaRPr lang="en-US"/>
          </a:p>
        </p:txBody>
      </p:sp>
      <p:sp>
        <p:nvSpPr>
          <p:cNvPr id="6" name="Footer Placeholder 5">
            <a:extLst>
              <a:ext uri="{FF2B5EF4-FFF2-40B4-BE49-F238E27FC236}">
                <a16:creationId xmlns:a16="http://schemas.microsoft.com/office/drawing/2014/main" id="{C6E633BF-FB10-4FFC-8CC8-691511844C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D9EFF8-89F6-48EF-9D14-BADC538A5840}"/>
              </a:ext>
            </a:extLst>
          </p:cNvPr>
          <p:cNvSpPr>
            <a:spLocks noGrp="1"/>
          </p:cNvSpPr>
          <p:nvPr>
            <p:ph type="sldNum" sz="quarter" idx="12"/>
          </p:nvPr>
        </p:nvSpPr>
        <p:spPr/>
        <p:txBody>
          <a:bodyPr/>
          <a:lstStyle/>
          <a:p>
            <a:fld id="{5D094BE8-7177-4021-B55D-E79D40A61FCD}" type="slidenum">
              <a:rPr lang="en-US" smtClean="0"/>
              <a:t>‹#›</a:t>
            </a:fld>
            <a:endParaRPr lang="en-US"/>
          </a:p>
        </p:txBody>
      </p:sp>
    </p:spTree>
    <p:extLst>
      <p:ext uri="{BB962C8B-B14F-4D97-AF65-F5344CB8AC3E}">
        <p14:creationId xmlns:p14="http://schemas.microsoft.com/office/powerpoint/2010/main" val="1219657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7CB1F-92F0-4CE6-8751-DDEC5A2305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528400-1CF4-4189-B4BB-4C81C32C4D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5B03A4-6C4A-497D-B1CE-C60A3C71C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60399A-D0EE-473C-8276-EAB0B1D38BF8}"/>
              </a:ext>
            </a:extLst>
          </p:cNvPr>
          <p:cNvSpPr>
            <a:spLocks noGrp="1"/>
          </p:cNvSpPr>
          <p:nvPr>
            <p:ph type="dt" sz="half" idx="10"/>
          </p:nvPr>
        </p:nvSpPr>
        <p:spPr/>
        <p:txBody>
          <a:bodyPr/>
          <a:lstStyle/>
          <a:p>
            <a:fld id="{F204B77A-E10B-4020-8863-AECF306AE16C}" type="datetimeFigureOut">
              <a:rPr lang="en-US" smtClean="0"/>
              <a:t>6/25/2019</a:t>
            </a:fld>
            <a:endParaRPr lang="en-US"/>
          </a:p>
        </p:txBody>
      </p:sp>
      <p:sp>
        <p:nvSpPr>
          <p:cNvPr id="6" name="Footer Placeholder 5">
            <a:extLst>
              <a:ext uri="{FF2B5EF4-FFF2-40B4-BE49-F238E27FC236}">
                <a16:creationId xmlns:a16="http://schemas.microsoft.com/office/drawing/2014/main" id="{EF70AA6A-A01F-46C6-A3F8-6C5C41B50D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46C95B-1013-4C77-84D3-772F3FA74530}"/>
              </a:ext>
            </a:extLst>
          </p:cNvPr>
          <p:cNvSpPr>
            <a:spLocks noGrp="1"/>
          </p:cNvSpPr>
          <p:nvPr>
            <p:ph type="sldNum" sz="quarter" idx="12"/>
          </p:nvPr>
        </p:nvSpPr>
        <p:spPr/>
        <p:txBody>
          <a:bodyPr/>
          <a:lstStyle/>
          <a:p>
            <a:fld id="{5D094BE8-7177-4021-B55D-E79D40A61FCD}" type="slidenum">
              <a:rPr lang="en-US" smtClean="0"/>
              <a:t>‹#›</a:t>
            </a:fld>
            <a:endParaRPr lang="en-US"/>
          </a:p>
        </p:txBody>
      </p:sp>
    </p:spTree>
    <p:extLst>
      <p:ext uri="{BB962C8B-B14F-4D97-AF65-F5344CB8AC3E}">
        <p14:creationId xmlns:p14="http://schemas.microsoft.com/office/powerpoint/2010/main" val="2931733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59F01D-BE92-4C27-8B96-C2EBD36AAE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8F6ADD-7EB2-48ED-AE63-88CA44745F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7A460E-6883-4207-B557-398CEC9DC3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04B77A-E10B-4020-8863-AECF306AE16C}" type="datetimeFigureOut">
              <a:rPr lang="en-US" smtClean="0"/>
              <a:t>6/25/2019</a:t>
            </a:fld>
            <a:endParaRPr lang="en-US"/>
          </a:p>
        </p:txBody>
      </p:sp>
      <p:sp>
        <p:nvSpPr>
          <p:cNvPr id="5" name="Footer Placeholder 4">
            <a:extLst>
              <a:ext uri="{FF2B5EF4-FFF2-40B4-BE49-F238E27FC236}">
                <a16:creationId xmlns:a16="http://schemas.microsoft.com/office/drawing/2014/main" id="{9B6B6614-0B39-48AE-AAE3-15E7A51AE8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5C3F75A-0CDE-4634-BA9F-E0E2BA7250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094BE8-7177-4021-B55D-E79D40A61FCD}" type="slidenum">
              <a:rPr lang="en-US" smtClean="0"/>
              <a:t>‹#›</a:t>
            </a:fld>
            <a:endParaRPr lang="en-US"/>
          </a:p>
        </p:txBody>
      </p:sp>
    </p:spTree>
    <p:extLst>
      <p:ext uri="{BB962C8B-B14F-4D97-AF65-F5344CB8AC3E}">
        <p14:creationId xmlns:p14="http://schemas.microsoft.com/office/powerpoint/2010/main" val="36370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0B34A-56F6-48F1-BB4E-74740D79E8D3}"/>
              </a:ext>
            </a:extLst>
          </p:cNvPr>
          <p:cNvSpPr>
            <a:spLocks noGrp="1"/>
          </p:cNvSpPr>
          <p:nvPr>
            <p:ph type="ctrTitle"/>
          </p:nvPr>
        </p:nvSpPr>
        <p:spPr>
          <a:xfrm>
            <a:off x="1524000" y="1122363"/>
            <a:ext cx="9144000" cy="1377646"/>
          </a:xfrm>
        </p:spPr>
        <p:txBody>
          <a:bodyPr/>
          <a:lstStyle/>
          <a:p>
            <a:r>
              <a:rPr lang="en-US" dirty="0"/>
              <a:t>Monarch High School</a:t>
            </a:r>
          </a:p>
        </p:txBody>
      </p:sp>
      <p:sp>
        <p:nvSpPr>
          <p:cNvPr id="3" name="Subtitle 2">
            <a:extLst>
              <a:ext uri="{FF2B5EF4-FFF2-40B4-BE49-F238E27FC236}">
                <a16:creationId xmlns:a16="http://schemas.microsoft.com/office/drawing/2014/main" id="{DB5DD998-BAC8-4575-B5B7-8269F4B48E01}"/>
              </a:ext>
            </a:extLst>
          </p:cNvPr>
          <p:cNvSpPr>
            <a:spLocks noGrp="1"/>
          </p:cNvSpPr>
          <p:nvPr>
            <p:ph type="subTitle" idx="1"/>
          </p:nvPr>
        </p:nvSpPr>
        <p:spPr>
          <a:xfrm>
            <a:off x="1320712" y="2624746"/>
            <a:ext cx="9144000" cy="1655762"/>
          </a:xfrm>
        </p:spPr>
        <p:txBody>
          <a:bodyPr/>
          <a:lstStyle/>
          <a:p>
            <a:r>
              <a:rPr lang="en-US" dirty="0"/>
              <a:t>Bookkeeping Procedures</a:t>
            </a:r>
          </a:p>
        </p:txBody>
      </p:sp>
      <p:pic>
        <p:nvPicPr>
          <p:cNvPr id="1026" name="Picture 2" descr="Monarch Knight Logo">
            <a:extLst>
              <a:ext uri="{FF2B5EF4-FFF2-40B4-BE49-F238E27FC236}">
                <a16:creationId xmlns:a16="http://schemas.microsoft.com/office/drawing/2014/main" id="{609B298B-C142-4E03-B58C-58A6C79139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2662744"/>
            <a:ext cx="3909506" cy="3909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9429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C0EFE4-02E9-425F-BC2D-25A82DD5A95E}"/>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ISRO (Independent School Related Organizations)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4D163A1-45FE-429C-B63F-05704B48710D}"/>
              </a:ext>
            </a:extLst>
          </p:cNvPr>
          <p:cNvSpPr>
            <a:spLocks noGrp="1"/>
          </p:cNvSpPr>
          <p:nvPr>
            <p:ph idx="1"/>
          </p:nvPr>
        </p:nvSpPr>
        <p:spPr>
          <a:xfrm>
            <a:off x="4976031" y="1018095"/>
            <a:ext cx="6377769" cy="4876028"/>
          </a:xfrm>
        </p:spPr>
        <p:txBody>
          <a:bodyPr anchor="ctr">
            <a:normAutofit fontScale="92500" lnSpcReduction="10000"/>
          </a:bodyPr>
          <a:lstStyle/>
          <a:p>
            <a:r>
              <a:rPr lang="en-US" sz="1900" b="1" dirty="0"/>
              <a:t>ISRO (PTA, PTO, Athletic boosters, Band patron groups, etc.) </a:t>
            </a:r>
            <a:r>
              <a:rPr lang="en-US" sz="1900" dirty="0"/>
              <a:t> </a:t>
            </a:r>
          </a:p>
          <a:p>
            <a:pPr lvl="0"/>
            <a:r>
              <a:rPr lang="en-US" sz="1900" dirty="0"/>
              <a:t>All activities must be approved by the principal </a:t>
            </a:r>
          </a:p>
          <a:p>
            <a:pPr lvl="0"/>
            <a:r>
              <a:rPr lang="en-US" sz="1900" dirty="0"/>
              <a:t>ISRO (Independent School Related Organization) may not charge parents a fee for instructional materials, equipment, or supplies related to the school program or activities. </a:t>
            </a:r>
          </a:p>
          <a:p>
            <a:pPr lvl="0"/>
            <a:r>
              <a:rPr lang="en-US" sz="1900" b="1" dirty="0"/>
              <a:t>Letter of agreement must be on file. </a:t>
            </a:r>
            <a:r>
              <a:rPr lang="en-US" sz="1900" dirty="0"/>
              <a:t>If </a:t>
            </a:r>
            <a:r>
              <a:rPr lang="en-US" sz="1900" b="1" dirty="0"/>
              <a:t>no</a:t>
            </a:r>
            <a:r>
              <a:rPr lang="en-US" sz="1900" dirty="0"/>
              <a:t> letter of agreement is executed, it is considered sponsored by the school. Therefore, run through Internal Accounts. </a:t>
            </a:r>
          </a:p>
          <a:p>
            <a:r>
              <a:rPr lang="en-US" sz="1900" dirty="0"/>
              <a:t>Field trips must be run through internal accounts. ISRO may donate funds to the school to pay for expenses. </a:t>
            </a:r>
          </a:p>
          <a:p>
            <a:r>
              <a:rPr lang="en-US" sz="1900" dirty="0"/>
              <a:t>School Board employees are </a:t>
            </a:r>
            <a:r>
              <a:rPr lang="en-US" sz="1900" u="sng" dirty="0"/>
              <a:t>NOT</a:t>
            </a:r>
            <a:r>
              <a:rPr lang="en-US" sz="1900" b="1" dirty="0"/>
              <a:t> </a:t>
            </a:r>
            <a:r>
              <a:rPr lang="en-US" sz="1900" dirty="0"/>
              <a:t>allowed to collect or handle money for ISRO sponsored activities and Non-School Board employees are not allowed to handle money of school sponsored activities. (can only reimburse school board employees)</a:t>
            </a:r>
          </a:p>
          <a:p>
            <a:r>
              <a:rPr lang="en-US" sz="1900" dirty="0"/>
              <a:t>ISRO must have their own address and own bank account and must be incorporated by the state of Florida.</a:t>
            </a:r>
          </a:p>
          <a:p>
            <a:endParaRPr lang="en-US" sz="1900" dirty="0"/>
          </a:p>
          <a:p>
            <a:pPr lvl="0"/>
            <a:endParaRPr lang="en-US" sz="1900" dirty="0"/>
          </a:p>
          <a:p>
            <a:endParaRPr lang="en-US" sz="1900" dirty="0"/>
          </a:p>
        </p:txBody>
      </p:sp>
    </p:spTree>
    <p:extLst>
      <p:ext uri="{BB962C8B-B14F-4D97-AF65-F5344CB8AC3E}">
        <p14:creationId xmlns:p14="http://schemas.microsoft.com/office/powerpoint/2010/main" val="3474236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E48D41-E5C7-42CC-BE74-50E890FA40E6}"/>
              </a:ext>
            </a:extLst>
          </p:cNvPr>
          <p:cNvSpPr>
            <a:spLocks noGrp="1"/>
          </p:cNvSpPr>
          <p:nvPr>
            <p:ph type="title"/>
          </p:nvPr>
        </p:nvSpPr>
        <p:spPr>
          <a:xfrm>
            <a:off x="838200" y="963877"/>
            <a:ext cx="3494362" cy="4930246"/>
          </a:xfrm>
        </p:spPr>
        <p:txBody>
          <a:bodyPr>
            <a:normAutofit/>
          </a:bodyPr>
          <a:lstStyle/>
          <a:p>
            <a:pPr algn="r"/>
            <a:r>
              <a:rPr lang="en-US" sz="3700">
                <a:solidFill>
                  <a:schemeClr val="accent1"/>
                </a:solidFill>
              </a:rPr>
              <a:t>Requesting Reimbursement</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61B8C9C-F7BD-488F-BACC-A586123A64A4}"/>
              </a:ext>
            </a:extLst>
          </p:cNvPr>
          <p:cNvSpPr>
            <a:spLocks noGrp="1"/>
          </p:cNvSpPr>
          <p:nvPr>
            <p:ph idx="1"/>
          </p:nvPr>
        </p:nvSpPr>
        <p:spPr>
          <a:xfrm>
            <a:off x="4976031" y="963877"/>
            <a:ext cx="6377769" cy="4930246"/>
          </a:xfrm>
        </p:spPr>
        <p:txBody>
          <a:bodyPr anchor="ctr">
            <a:normAutofit/>
          </a:bodyPr>
          <a:lstStyle/>
          <a:p>
            <a:r>
              <a:rPr lang="en-US" sz="2400" dirty="0"/>
              <a:t>Before making any purchase for reimbursement, you must check on account balances.</a:t>
            </a:r>
          </a:p>
          <a:p>
            <a:r>
              <a:rPr lang="en-US" sz="2400" dirty="0"/>
              <a:t>Make all reimbursement requests using the “Expense Reimbursement- Payment Form”.  </a:t>
            </a:r>
          </a:p>
          <a:p>
            <a:r>
              <a:rPr lang="en-US" sz="2400" dirty="0"/>
              <a:t>You must attached any and all receipts/invoices.  </a:t>
            </a:r>
          </a:p>
          <a:p>
            <a:r>
              <a:rPr lang="en-US" sz="2400" dirty="0"/>
              <a:t>Every receipt/invoice needs your signature directly on it.</a:t>
            </a:r>
          </a:p>
          <a:p>
            <a:r>
              <a:rPr lang="en-US" sz="2400" dirty="0"/>
              <a:t>Make sure you put the assigned SAPO number on the form along with where you need the check to go. You  must check “deliver to school” of “mail check”. </a:t>
            </a:r>
          </a:p>
        </p:txBody>
      </p:sp>
    </p:spTree>
    <p:extLst>
      <p:ext uri="{BB962C8B-B14F-4D97-AF65-F5344CB8AC3E}">
        <p14:creationId xmlns:p14="http://schemas.microsoft.com/office/powerpoint/2010/main" val="439659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6FAA03-FDE6-49D8-92E9-601532E8575C}"/>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Hints for the Expense-Payment form</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3D1E1B9-6703-4B4D-ADBE-FFE29EC8CB5D}"/>
              </a:ext>
            </a:extLst>
          </p:cNvPr>
          <p:cNvSpPr>
            <a:spLocks noGrp="1"/>
          </p:cNvSpPr>
          <p:nvPr>
            <p:ph idx="1"/>
          </p:nvPr>
        </p:nvSpPr>
        <p:spPr>
          <a:xfrm>
            <a:off x="4976031" y="963877"/>
            <a:ext cx="6377769" cy="4930246"/>
          </a:xfrm>
        </p:spPr>
        <p:txBody>
          <a:bodyPr anchor="ctr">
            <a:normAutofit lnSpcReduction="10000"/>
          </a:bodyPr>
          <a:lstStyle/>
          <a:p>
            <a:r>
              <a:rPr lang="en-US" sz="2400" dirty="0"/>
              <a:t>NO STAPLES</a:t>
            </a:r>
          </a:p>
          <a:p>
            <a:r>
              <a:rPr lang="en-US" sz="2400" dirty="0"/>
              <a:t>Tape all receipts to a clean sheet of paper and attach to request form.</a:t>
            </a:r>
          </a:p>
          <a:p>
            <a:r>
              <a:rPr lang="en-US" sz="2400" dirty="0"/>
              <a:t>Sign all receipts/invoices</a:t>
            </a:r>
          </a:p>
          <a:p>
            <a:r>
              <a:rPr lang="en-US" sz="2400" dirty="0"/>
              <a:t>Check where to send check</a:t>
            </a:r>
          </a:p>
          <a:p>
            <a:r>
              <a:rPr lang="en-US" sz="2400" dirty="0"/>
              <a:t>Put SAPO number on form</a:t>
            </a:r>
          </a:p>
          <a:p>
            <a:r>
              <a:rPr lang="en-US" sz="2400" dirty="0"/>
              <a:t>Sign bottom left as sponsor</a:t>
            </a:r>
          </a:p>
          <a:p>
            <a:r>
              <a:rPr lang="en-US" sz="2400" dirty="0"/>
              <a:t>Make sure correct account number is on top of form; if subaccounts are used, be sure to use the correct account number.</a:t>
            </a:r>
          </a:p>
          <a:p>
            <a:r>
              <a:rPr lang="en-US" sz="2400" dirty="0"/>
              <a:t>All club – class or athletic accounts must have signed minutes with the payment form. If unsure, ask.</a:t>
            </a:r>
          </a:p>
          <a:p>
            <a:endParaRPr lang="en-US" sz="2400" dirty="0"/>
          </a:p>
        </p:txBody>
      </p:sp>
    </p:spTree>
    <p:extLst>
      <p:ext uri="{BB962C8B-B14F-4D97-AF65-F5344CB8AC3E}">
        <p14:creationId xmlns:p14="http://schemas.microsoft.com/office/powerpoint/2010/main" val="3485424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30">
            <a:extLst>
              <a:ext uri="{FF2B5EF4-FFF2-40B4-BE49-F238E27FC236}">
                <a16:creationId xmlns:a16="http://schemas.microsoft.com/office/drawing/2014/main" id="{0AFE1151-0D14-4504-950C-EAFF3F3B9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F29F4DAE-D0C6-4D03-A1ED-A5F5C826A7E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34" name="Freeform 5">
              <a:extLst>
                <a:ext uri="{FF2B5EF4-FFF2-40B4-BE49-F238E27FC236}">
                  <a16:creationId xmlns:a16="http://schemas.microsoft.com/office/drawing/2014/main" id="{4F6D14CB-71F7-47ED-B06E-5FA262A1C2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Freeform 6">
              <a:extLst>
                <a:ext uri="{FF2B5EF4-FFF2-40B4-BE49-F238E27FC236}">
                  <a16:creationId xmlns:a16="http://schemas.microsoft.com/office/drawing/2014/main" id="{FF3E8156-726C-4AB4-9521-33E6A4C437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7">
              <a:extLst>
                <a:ext uri="{FF2B5EF4-FFF2-40B4-BE49-F238E27FC236}">
                  <a16:creationId xmlns:a16="http://schemas.microsoft.com/office/drawing/2014/main" id="{FCA7C0D9-C629-4C86-8B54-07006FC1BD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Freeform 8">
              <a:extLst>
                <a:ext uri="{FF2B5EF4-FFF2-40B4-BE49-F238E27FC236}">
                  <a16:creationId xmlns:a16="http://schemas.microsoft.com/office/drawing/2014/main" id="{56B7AFD9-E249-432F-85FD-DC2F4E7684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Freeform 9">
              <a:extLst>
                <a:ext uri="{FF2B5EF4-FFF2-40B4-BE49-F238E27FC236}">
                  <a16:creationId xmlns:a16="http://schemas.microsoft.com/office/drawing/2014/main" id="{57C24C62-E9E6-4E0A-8855-A47F435BF2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10">
              <a:extLst>
                <a:ext uri="{FF2B5EF4-FFF2-40B4-BE49-F238E27FC236}">
                  <a16:creationId xmlns:a16="http://schemas.microsoft.com/office/drawing/2014/main" id="{CFF628F9-597E-4120-9EEF-017B857A05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Freeform 11">
              <a:extLst>
                <a:ext uri="{FF2B5EF4-FFF2-40B4-BE49-F238E27FC236}">
                  <a16:creationId xmlns:a16="http://schemas.microsoft.com/office/drawing/2014/main" id="{0577406C-45C4-4C96-98FC-DBFA28B440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12">
              <a:extLst>
                <a:ext uri="{FF2B5EF4-FFF2-40B4-BE49-F238E27FC236}">
                  <a16:creationId xmlns:a16="http://schemas.microsoft.com/office/drawing/2014/main" id="{026A26F9-274A-48EF-BB7D-E0C8EA2547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13">
              <a:extLst>
                <a:ext uri="{FF2B5EF4-FFF2-40B4-BE49-F238E27FC236}">
                  <a16:creationId xmlns:a16="http://schemas.microsoft.com/office/drawing/2014/main" id="{06A55F0F-DF8C-41D3-A6F7-936F4889ED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14">
              <a:extLst>
                <a:ext uri="{FF2B5EF4-FFF2-40B4-BE49-F238E27FC236}">
                  <a16:creationId xmlns:a16="http://schemas.microsoft.com/office/drawing/2014/main" id="{F52952BD-E81C-4422-9FC3-38921BEE09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15">
              <a:extLst>
                <a:ext uri="{FF2B5EF4-FFF2-40B4-BE49-F238E27FC236}">
                  <a16:creationId xmlns:a16="http://schemas.microsoft.com/office/drawing/2014/main" id="{E547F221-63E0-44E1-AF13-8C8776FA72D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16">
              <a:extLst>
                <a:ext uri="{FF2B5EF4-FFF2-40B4-BE49-F238E27FC236}">
                  <a16:creationId xmlns:a16="http://schemas.microsoft.com/office/drawing/2014/main" id="{EA309391-0E7C-4A18-B861-19D1C76C4D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7">
              <a:extLst>
                <a:ext uri="{FF2B5EF4-FFF2-40B4-BE49-F238E27FC236}">
                  <a16:creationId xmlns:a16="http://schemas.microsoft.com/office/drawing/2014/main" id="{1B4CD058-5549-4D4C-B804-E2C0D48E46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8">
              <a:extLst>
                <a:ext uri="{FF2B5EF4-FFF2-40B4-BE49-F238E27FC236}">
                  <a16:creationId xmlns:a16="http://schemas.microsoft.com/office/drawing/2014/main" id="{4030C2E4-7A11-43C9-B699-68BFE37FE4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9">
              <a:extLst>
                <a:ext uri="{FF2B5EF4-FFF2-40B4-BE49-F238E27FC236}">
                  <a16:creationId xmlns:a16="http://schemas.microsoft.com/office/drawing/2014/main" id="{7B5FED9E-3C99-4661-9D1D-4314A83E28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20">
              <a:extLst>
                <a:ext uri="{FF2B5EF4-FFF2-40B4-BE49-F238E27FC236}">
                  <a16:creationId xmlns:a16="http://schemas.microsoft.com/office/drawing/2014/main" id="{E6A1647D-EF37-4A87-B92F-BE8AAD59D8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21">
              <a:extLst>
                <a:ext uri="{FF2B5EF4-FFF2-40B4-BE49-F238E27FC236}">
                  <a16:creationId xmlns:a16="http://schemas.microsoft.com/office/drawing/2014/main" id="{B6131042-DFB6-4FEE-915B-06C44E4026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22">
              <a:extLst>
                <a:ext uri="{FF2B5EF4-FFF2-40B4-BE49-F238E27FC236}">
                  <a16:creationId xmlns:a16="http://schemas.microsoft.com/office/drawing/2014/main" id="{76E51552-16F9-47F1-BDD1-E4DB3D95B5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23">
              <a:extLst>
                <a:ext uri="{FF2B5EF4-FFF2-40B4-BE49-F238E27FC236}">
                  <a16:creationId xmlns:a16="http://schemas.microsoft.com/office/drawing/2014/main" id="{36B8D369-7D22-49ED-AD82-0B7A460F49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24">
              <a:extLst>
                <a:ext uri="{FF2B5EF4-FFF2-40B4-BE49-F238E27FC236}">
                  <a16:creationId xmlns:a16="http://schemas.microsoft.com/office/drawing/2014/main" id="{178DEAEF-5CE8-4AA3-9ACA-7C28589CB8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25">
              <a:extLst>
                <a:ext uri="{FF2B5EF4-FFF2-40B4-BE49-F238E27FC236}">
                  <a16:creationId xmlns:a16="http://schemas.microsoft.com/office/drawing/2014/main" id="{5D27EAFD-D0DE-43D4-9D1B-9AEFBF14DC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56" name="Group 55">
            <a:extLst>
              <a:ext uri="{FF2B5EF4-FFF2-40B4-BE49-F238E27FC236}">
                <a16:creationId xmlns:a16="http://schemas.microsoft.com/office/drawing/2014/main" id="{A24D3ABC-09C0-48E7-AA0A-0907A545D8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57" name="Rectangle 56">
              <a:extLst>
                <a:ext uri="{FF2B5EF4-FFF2-40B4-BE49-F238E27FC236}">
                  <a16:creationId xmlns:a16="http://schemas.microsoft.com/office/drawing/2014/main" id="{EE9ED457-A0AC-4B64-9428-D7AA91A698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22">
              <a:extLst>
                <a:ext uri="{FF2B5EF4-FFF2-40B4-BE49-F238E27FC236}">
                  <a16:creationId xmlns:a16="http://schemas.microsoft.com/office/drawing/2014/main" id="{3CCDDEAD-1A32-443F-ADEA-61F1AA0CCF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F12DAEA5-8744-49F1-9CF4-2110071FE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BCDBAB12-E560-413A-B6AA-2534CB594504}"/>
              </a:ext>
            </a:extLst>
          </p:cNvPr>
          <p:cNvSpPr>
            <a:spLocks noGrp="1"/>
          </p:cNvSpPr>
          <p:nvPr>
            <p:ph type="title"/>
          </p:nvPr>
        </p:nvSpPr>
        <p:spPr>
          <a:xfrm>
            <a:off x="888631" y="2358391"/>
            <a:ext cx="3498979" cy="2453676"/>
          </a:xfrm>
          <a:prstGeom prst="ellipse">
            <a:avLst/>
          </a:prstGeom>
        </p:spPr>
        <p:txBody>
          <a:bodyPr vert="horz" lIns="91440" tIns="45720" rIns="91440" bIns="45720" rtlCol="0">
            <a:normAutofit/>
          </a:bodyPr>
          <a:lstStyle/>
          <a:p>
            <a:pPr algn="ctr"/>
            <a:r>
              <a:rPr lang="en-US" sz="2800" kern="1200">
                <a:solidFill>
                  <a:srgbClr val="FFFFFF"/>
                </a:solidFill>
                <a:latin typeface="+mj-lt"/>
                <a:ea typeface="+mj-ea"/>
                <a:cs typeface="+mj-cs"/>
              </a:rPr>
              <a:t>Sample Expense – Payment Form</a:t>
            </a:r>
          </a:p>
        </p:txBody>
      </p:sp>
      <p:sp useBgFill="1">
        <p:nvSpPr>
          <p:cNvPr id="61" name="Rectangle 60">
            <a:extLst>
              <a:ext uri="{FF2B5EF4-FFF2-40B4-BE49-F238E27FC236}">
                <a16:creationId xmlns:a16="http://schemas.microsoft.com/office/drawing/2014/main" id="{66970A32-FB32-4881-8378-298B88BED5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264" y="803186"/>
            <a:ext cx="6269015" cy="2978319"/>
          </a:xfrm>
          <a:prstGeom prst="rect">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Content Placeholder 3">
            <a:extLst>
              <a:ext uri="{FF2B5EF4-FFF2-40B4-BE49-F238E27FC236}">
                <a16:creationId xmlns:a16="http://schemas.microsoft.com/office/drawing/2014/main" id="{9B9CC1DD-D4DE-44A0-B5FA-86E37C9051C5}"/>
              </a:ext>
            </a:extLst>
          </p:cNvPr>
          <p:cNvPicPr>
            <a:picLocks noChangeAspect="1"/>
          </p:cNvPicPr>
          <p:nvPr/>
        </p:nvPicPr>
        <p:blipFill>
          <a:blip r:embed="rId2"/>
          <a:stretch>
            <a:fillRect/>
          </a:stretch>
        </p:blipFill>
        <p:spPr>
          <a:xfrm>
            <a:off x="5707011" y="662494"/>
            <a:ext cx="4521404" cy="5796672"/>
          </a:xfrm>
          <a:prstGeom prst="rect">
            <a:avLst/>
          </a:prstGeom>
          <a:ln w="9525">
            <a:noFill/>
          </a:ln>
        </p:spPr>
      </p:pic>
    </p:spTree>
    <p:extLst>
      <p:ext uri="{BB962C8B-B14F-4D97-AF65-F5344CB8AC3E}">
        <p14:creationId xmlns:p14="http://schemas.microsoft.com/office/powerpoint/2010/main" val="1581609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9E2076-A62F-4DE7-B983-ED0B98BB0B0C}"/>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First Step to Fundraising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82A788F-F88D-4780-96F1-AF9C4C680F81}"/>
              </a:ext>
            </a:extLst>
          </p:cNvPr>
          <p:cNvSpPr>
            <a:spLocks noGrp="1"/>
          </p:cNvSpPr>
          <p:nvPr>
            <p:ph idx="1"/>
          </p:nvPr>
        </p:nvSpPr>
        <p:spPr>
          <a:xfrm>
            <a:off x="4976031" y="963877"/>
            <a:ext cx="6377769" cy="4930246"/>
          </a:xfrm>
        </p:spPr>
        <p:txBody>
          <a:bodyPr anchor="ctr">
            <a:normAutofit fontScale="92500" lnSpcReduction="10000"/>
          </a:bodyPr>
          <a:lstStyle/>
          <a:p>
            <a:r>
              <a:rPr lang="en-US" sz="2000" dirty="0"/>
              <a:t>Sponsor must fill out a SAN Form: School Activity Notification Form</a:t>
            </a:r>
          </a:p>
          <a:p>
            <a:r>
              <a:rPr lang="en-US" sz="2000" dirty="0"/>
              <a:t>Submit this the Mr. Klemke or Ms. Hendricks for approval.</a:t>
            </a:r>
          </a:p>
          <a:p>
            <a:r>
              <a:rPr lang="en-US" sz="2000" dirty="0"/>
              <a:t>When it is approved, it will be forwarded from Mr. Klemke or </a:t>
            </a:r>
            <a:r>
              <a:rPr lang="en-US" sz="2000" dirty="0" err="1"/>
              <a:t>Ms</a:t>
            </a:r>
            <a:r>
              <a:rPr lang="en-US" sz="2000" dirty="0"/>
              <a:t> Hendricks to the bookkeeper.</a:t>
            </a:r>
          </a:p>
          <a:p>
            <a:r>
              <a:rPr lang="en-US" sz="2000" dirty="0"/>
              <a:t>If there is a collection involved, the sponsor must see the bookkeeper and sign out the appropriate document ( money collection envelope for collection 15.00 or under; receipt book for any collection over 15.00) for receiving cash BEFORE starting to collect cash.  No personal checks accepted.  </a:t>
            </a:r>
          </a:p>
          <a:p>
            <a:r>
              <a:rPr lang="en-US" sz="2000" dirty="0"/>
              <a:t>Remember, you will want to pay the sales tax on your purchase for any items you are selling as a fundraiser. If you do not pay on the front end, you will have to pay on the total that you sell.</a:t>
            </a:r>
          </a:p>
          <a:p>
            <a:r>
              <a:rPr lang="en-US" sz="2000" dirty="0"/>
              <a:t>Financial reports/Statement of Revenue must be completed within 10 days of completion of the fundraiser.</a:t>
            </a:r>
          </a:p>
          <a:p>
            <a:endParaRPr lang="en-US" sz="2000" dirty="0"/>
          </a:p>
          <a:p>
            <a:endParaRPr lang="en-US" sz="2000" dirty="0"/>
          </a:p>
        </p:txBody>
      </p:sp>
    </p:spTree>
    <p:extLst>
      <p:ext uri="{BB962C8B-B14F-4D97-AF65-F5344CB8AC3E}">
        <p14:creationId xmlns:p14="http://schemas.microsoft.com/office/powerpoint/2010/main" val="3556607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DD64A-45F4-4192-9DE8-4DCD0CC6C9E2}"/>
              </a:ext>
            </a:extLst>
          </p:cNvPr>
          <p:cNvSpPr>
            <a:spLocks noGrp="1"/>
          </p:cNvSpPr>
          <p:nvPr>
            <p:ph type="title"/>
          </p:nvPr>
        </p:nvSpPr>
        <p:spPr>
          <a:xfrm>
            <a:off x="838200" y="198783"/>
            <a:ext cx="10515600" cy="675861"/>
          </a:xfrm>
        </p:spPr>
        <p:txBody>
          <a:bodyPr>
            <a:normAutofit fontScale="90000"/>
          </a:bodyPr>
          <a:lstStyle/>
          <a:p>
            <a:r>
              <a:rPr lang="en-US" dirty="0"/>
              <a:t>Sample SAN Form</a:t>
            </a:r>
          </a:p>
        </p:txBody>
      </p:sp>
      <p:pic>
        <p:nvPicPr>
          <p:cNvPr id="6" name="Content Placeholder 5">
            <a:extLst>
              <a:ext uri="{FF2B5EF4-FFF2-40B4-BE49-F238E27FC236}">
                <a16:creationId xmlns:a16="http://schemas.microsoft.com/office/drawing/2014/main" id="{6A12FCA8-4924-4B8F-A07B-5D7B7500588E}"/>
              </a:ext>
            </a:extLst>
          </p:cNvPr>
          <p:cNvPicPr>
            <a:picLocks noGrp="1" noChangeAspect="1"/>
          </p:cNvPicPr>
          <p:nvPr>
            <p:ph idx="1"/>
          </p:nvPr>
        </p:nvPicPr>
        <p:blipFill>
          <a:blip r:embed="rId2"/>
          <a:stretch>
            <a:fillRect/>
          </a:stretch>
        </p:blipFill>
        <p:spPr>
          <a:xfrm>
            <a:off x="649358" y="874645"/>
            <a:ext cx="4280452" cy="5930210"/>
          </a:xfrm>
          <a:prstGeom prst="rect">
            <a:avLst/>
          </a:prstGeom>
        </p:spPr>
      </p:pic>
      <p:pic>
        <p:nvPicPr>
          <p:cNvPr id="7" name="Picture 6">
            <a:extLst>
              <a:ext uri="{FF2B5EF4-FFF2-40B4-BE49-F238E27FC236}">
                <a16:creationId xmlns:a16="http://schemas.microsoft.com/office/drawing/2014/main" id="{8A323C60-EB84-4294-A846-8F2E239992E3}"/>
              </a:ext>
            </a:extLst>
          </p:cNvPr>
          <p:cNvPicPr>
            <a:picLocks noChangeAspect="1"/>
          </p:cNvPicPr>
          <p:nvPr/>
        </p:nvPicPr>
        <p:blipFill>
          <a:blip r:embed="rId3"/>
          <a:stretch>
            <a:fillRect/>
          </a:stretch>
        </p:blipFill>
        <p:spPr>
          <a:xfrm>
            <a:off x="6432400" y="874644"/>
            <a:ext cx="4646417" cy="5920302"/>
          </a:xfrm>
          <a:prstGeom prst="rect">
            <a:avLst/>
          </a:prstGeom>
        </p:spPr>
      </p:pic>
      <p:sp>
        <p:nvSpPr>
          <p:cNvPr id="3" name="Arrow: Left 2">
            <a:extLst>
              <a:ext uri="{FF2B5EF4-FFF2-40B4-BE49-F238E27FC236}">
                <a16:creationId xmlns:a16="http://schemas.microsoft.com/office/drawing/2014/main" id="{33C1953D-FD10-4F1F-8DBF-0CDF5A1C77A0}"/>
              </a:ext>
            </a:extLst>
          </p:cNvPr>
          <p:cNvSpPr/>
          <p:nvPr/>
        </p:nvSpPr>
        <p:spPr>
          <a:xfrm>
            <a:off x="4729448" y="1734331"/>
            <a:ext cx="483575" cy="27357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D2C2F567-C798-4667-9F7E-AA6D9BEE3755}"/>
              </a:ext>
            </a:extLst>
          </p:cNvPr>
          <p:cNvSpPr txBox="1"/>
          <p:nvPr/>
        </p:nvSpPr>
        <p:spPr>
          <a:xfrm>
            <a:off x="4666268" y="2045616"/>
            <a:ext cx="1857080" cy="338554"/>
          </a:xfrm>
          <a:prstGeom prst="rect">
            <a:avLst/>
          </a:prstGeom>
          <a:noFill/>
        </p:spPr>
        <p:txBody>
          <a:bodyPr wrap="square" rtlCol="0">
            <a:spAutoFit/>
          </a:bodyPr>
          <a:lstStyle/>
          <a:p>
            <a:r>
              <a:rPr lang="en-US" sz="1600" dirty="0"/>
              <a:t>Informational page</a:t>
            </a:r>
          </a:p>
        </p:txBody>
      </p:sp>
      <p:sp>
        <p:nvSpPr>
          <p:cNvPr id="8" name="Arrow: Left 7">
            <a:extLst>
              <a:ext uri="{FF2B5EF4-FFF2-40B4-BE49-F238E27FC236}">
                <a16:creationId xmlns:a16="http://schemas.microsoft.com/office/drawing/2014/main" id="{69417938-A707-4E91-94C1-EF38446951A0}"/>
              </a:ext>
            </a:extLst>
          </p:cNvPr>
          <p:cNvSpPr/>
          <p:nvPr/>
        </p:nvSpPr>
        <p:spPr>
          <a:xfrm flipH="1">
            <a:off x="5967166" y="3733014"/>
            <a:ext cx="496813" cy="30165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4E9B768B-A929-42CC-A3DC-20DEBF210F6C}"/>
              </a:ext>
            </a:extLst>
          </p:cNvPr>
          <p:cNvSpPr/>
          <p:nvPr/>
        </p:nvSpPr>
        <p:spPr>
          <a:xfrm>
            <a:off x="4744270" y="4017332"/>
            <a:ext cx="1733936" cy="369332"/>
          </a:xfrm>
          <a:prstGeom prst="rect">
            <a:avLst/>
          </a:prstGeom>
        </p:spPr>
        <p:txBody>
          <a:bodyPr wrap="none">
            <a:spAutoFit/>
          </a:bodyPr>
          <a:lstStyle/>
          <a:p>
            <a:r>
              <a:rPr lang="en-US" dirty="0"/>
              <a:t>Calculation page</a:t>
            </a:r>
          </a:p>
        </p:txBody>
      </p:sp>
    </p:spTree>
    <p:extLst>
      <p:ext uri="{BB962C8B-B14F-4D97-AF65-F5344CB8AC3E}">
        <p14:creationId xmlns:p14="http://schemas.microsoft.com/office/powerpoint/2010/main" val="4130305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E32F57D-3DA5-47C3-B4BE-CAE8BD2B2D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99B32D7C-EEF0-4B5B-B484-9922DBBECF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6" name="Freeform 5">
              <a:extLst>
                <a:ext uri="{FF2B5EF4-FFF2-40B4-BE49-F238E27FC236}">
                  <a16:creationId xmlns:a16="http://schemas.microsoft.com/office/drawing/2014/main" id="{02DFB247-FF18-4732-9186-1680910ED7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6">
              <a:extLst>
                <a:ext uri="{FF2B5EF4-FFF2-40B4-BE49-F238E27FC236}">
                  <a16:creationId xmlns:a16="http://schemas.microsoft.com/office/drawing/2014/main" id="{6825B922-B909-4EB0-BB23-9FAF655A9A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7">
              <a:extLst>
                <a:ext uri="{FF2B5EF4-FFF2-40B4-BE49-F238E27FC236}">
                  <a16:creationId xmlns:a16="http://schemas.microsoft.com/office/drawing/2014/main" id="{19114AFA-1377-429C-A193-1A7CDDAC91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8">
              <a:extLst>
                <a:ext uri="{FF2B5EF4-FFF2-40B4-BE49-F238E27FC236}">
                  <a16:creationId xmlns:a16="http://schemas.microsoft.com/office/drawing/2014/main" id="{968A3918-605E-41ED-A4AC-64FD190591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9">
              <a:extLst>
                <a:ext uri="{FF2B5EF4-FFF2-40B4-BE49-F238E27FC236}">
                  <a16:creationId xmlns:a16="http://schemas.microsoft.com/office/drawing/2014/main" id="{909CAA5D-650F-427B-BA9F-2B63C792BB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0">
              <a:extLst>
                <a:ext uri="{FF2B5EF4-FFF2-40B4-BE49-F238E27FC236}">
                  <a16:creationId xmlns:a16="http://schemas.microsoft.com/office/drawing/2014/main" id="{BC9B9873-79EE-411B-8B6B-288551A010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1">
              <a:extLst>
                <a:ext uri="{FF2B5EF4-FFF2-40B4-BE49-F238E27FC236}">
                  <a16:creationId xmlns:a16="http://schemas.microsoft.com/office/drawing/2014/main" id="{67916BBF-16DB-49BF-85DD-67ACF297F2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2">
              <a:extLst>
                <a:ext uri="{FF2B5EF4-FFF2-40B4-BE49-F238E27FC236}">
                  <a16:creationId xmlns:a16="http://schemas.microsoft.com/office/drawing/2014/main" id="{EEEEB710-74B7-49C1-B723-8E8510AEFF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3">
              <a:extLst>
                <a:ext uri="{FF2B5EF4-FFF2-40B4-BE49-F238E27FC236}">
                  <a16:creationId xmlns:a16="http://schemas.microsoft.com/office/drawing/2014/main" id="{73CB713F-E1DF-4029-8C65-55C39ED51A0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4">
              <a:extLst>
                <a:ext uri="{FF2B5EF4-FFF2-40B4-BE49-F238E27FC236}">
                  <a16:creationId xmlns:a16="http://schemas.microsoft.com/office/drawing/2014/main" id="{8708CD72-5B86-4F55-8F9A-E3D983E789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5">
              <a:extLst>
                <a:ext uri="{FF2B5EF4-FFF2-40B4-BE49-F238E27FC236}">
                  <a16:creationId xmlns:a16="http://schemas.microsoft.com/office/drawing/2014/main" id="{051C020C-56EE-4E01-AB2E-D52F2340CE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6">
              <a:extLst>
                <a:ext uri="{FF2B5EF4-FFF2-40B4-BE49-F238E27FC236}">
                  <a16:creationId xmlns:a16="http://schemas.microsoft.com/office/drawing/2014/main" id="{405F9E01-1878-4F81-BD7E-3DA9A7DA54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7">
              <a:extLst>
                <a:ext uri="{FF2B5EF4-FFF2-40B4-BE49-F238E27FC236}">
                  <a16:creationId xmlns:a16="http://schemas.microsoft.com/office/drawing/2014/main" id="{98154E56-76C4-4DB0-A8F7-8912AF03CF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18">
              <a:extLst>
                <a:ext uri="{FF2B5EF4-FFF2-40B4-BE49-F238E27FC236}">
                  <a16:creationId xmlns:a16="http://schemas.microsoft.com/office/drawing/2014/main" id="{393517F1-B53B-48F9-8125-90128DCA45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19">
              <a:extLst>
                <a:ext uri="{FF2B5EF4-FFF2-40B4-BE49-F238E27FC236}">
                  <a16:creationId xmlns:a16="http://schemas.microsoft.com/office/drawing/2014/main" id="{C4058401-CFD8-4B7F-B116-F7029EA55D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0">
              <a:extLst>
                <a:ext uri="{FF2B5EF4-FFF2-40B4-BE49-F238E27FC236}">
                  <a16:creationId xmlns:a16="http://schemas.microsoft.com/office/drawing/2014/main" id="{9528728E-7495-490F-A573-C2A6E3E02E0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1">
              <a:extLst>
                <a:ext uri="{FF2B5EF4-FFF2-40B4-BE49-F238E27FC236}">
                  <a16:creationId xmlns:a16="http://schemas.microsoft.com/office/drawing/2014/main" id="{EC70F4B7-52EA-4878-856A-6CC85AC470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2">
              <a:extLst>
                <a:ext uri="{FF2B5EF4-FFF2-40B4-BE49-F238E27FC236}">
                  <a16:creationId xmlns:a16="http://schemas.microsoft.com/office/drawing/2014/main" id="{491F1D74-45BF-45F3-8AF6-5D63B3AE28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3">
              <a:extLst>
                <a:ext uri="{FF2B5EF4-FFF2-40B4-BE49-F238E27FC236}">
                  <a16:creationId xmlns:a16="http://schemas.microsoft.com/office/drawing/2014/main" id="{9EC76782-3699-478F-90B7-CD95D3BFE2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Freeform 24">
              <a:extLst>
                <a:ext uri="{FF2B5EF4-FFF2-40B4-BE49-F238E27FC236}">
                  <a16:creationId xmlns:a16="http://schemas.microsoft.com/office/drawing/2014/main" id="{DCD49642-DD78-44D0-9829-9BF7550C61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25">
              <a:extLst>
                <a:ext uri="{FF2B5EF4-FFF2-40B4-BE49-F238E27FC236}">
                  <a16:creationId xmlns:a16="http://schemas.microsoft.com/office/drawing/2014/main" id="{6A3E1586-CDE4-495C-91C7-A7550E7F5E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8" name="Group 37">
            <a:extLst>
              <a:ext uri="{FF2B5EF4-FFF2-40B4-BE49-F238E27FC236}">
                <a16:creationId xmlns:a16="http://schemas.microsoft.com/office/drawing/2014/main" id="{61A61E00-A21B-48CF-B790-37A78C7FF19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9" name="Rectangle 38">
              <a:extLst>
                <a:ext uri="{FF2B5EF4-FFF2-40B4-BE49-F238E27FC236}">
                  <a16:creationId xmlns:a16="http://schemas.microsoft.com/office/drawing/2014/main" id="{3B2C9073-76C2-4373-9F67-0A289D0AC4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22">
              <a:extLst>
                <a:ext uri="{FF2B5EF4-FFF2-40B4-BE49-F238E27FC236}">
                  <a16:creationId xmlns:a16="http://schemas.microsoft.com/office/drawing/2014/main" id="{EDC7F03D-8DA8-4FDE-B28B-1F9143D886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F333D29D-7A09-458D-8D42-8DE32C9A7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B8956C09-0613-4A34-B94C-B43CB7A5A7AB}"/>
              </a:ext>
            </a:extLst>
          </p:cNvPr>
          <p:cNvSpPr>
            <a:spLocks noGrp="1"/>
          </p:cNvSpPr>
          <p:nvPr>
            <p:ph type="title"/>
          </p:nvPr>
        </p:nvSpPr>
        <p:spPr>
          <a:xfrm>
            <a:off x="888631" y="2358391"/>
            <a:ext cx="3488815" cy="2417890"/>
          </a:xfrm>
        </p:spPr>
        <p:txBody>
          <a:bodyPr>
            <a:normAutofit/>
          </a:bodyPr>
          <a:lstStyle/>
          <a:p>
            <a:pPr algn="ctr"/>
            <a:r>
              <a:rPr lang="en-US" sz="3600" dirty="0">
                <a:solidFill>
                  <a:srgbClr val="FFFFFF"/>
                </a:solidFill>
              </a:rPr>
              <a:t>Sample Financial Report  -  </a:t>
            </a:r>
            <a:r>
              <a:rPr lang="en-US" sz="3600" dirty="0" err="1">
                <a:solidFill>
                  <a:srgbClr val="FFFFFF"/>
                </a:solidFill>
              </a:rPr>
              <a:t>Stmt</a:t>
            </a:r>
            <a:r>
              <a:rPr lang="en-US" sz="3600" dirty="0">
                <a:solidFill>
                  <a:srgbClr val="FFFFFF"/>
                </a:solidFill>
              </a:rPr>
              <a:t> of Revenue</a:t>
            </a:r>
          </a:p>
        </p:txBody>
      </p:sp>
      <p:sp useBgFill="1">
        <p:nvSpPr>
          <p:cNvPr id="43" name="Rectangle 42">
            <a:extLst>
              <a:ext uri="{FF2B5EF4-FFF2-40B4-BE49-F238E27FC236}">
                <a16:creationId xmlns:a16="http://schemas.microsoft.com/office/drawing/2014/main" id="{4174D2D0-978D-4CAF-8A4D-FADAB50D5E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4014" y="803186"/>
            <a:ext cx="6270266" cy="2379983"/>
          </a:xfrm>
          <a:prstGeom prst="rect">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pic>
        <p:nvPicPr>
          <p:cNvPr id="5" name="Picture 4">
            <a:extLst>
              <a:ext uri="{FF2B5EF4-FFF2-40B4-BE49-F238E27FC236}">
                <a16:creationId xmlns:a16="http://schemas.microsoft.com/office/drawing/2014/main" id="{2BC8ABC8-D594-4ADB-B513-21EE8D434EB0}"/>
              </a:ext>
            </a:extLst>
          </p:cNvPr>
          <p:cNvPicPr>
            <a:picLocks noChangeAspect="1"/>
          </p:cNvPicPr>
          <p:nvPr/>
        </p:nvPicPr>
        <p:blipFill>
          <a:blip r:embed="rId2"/>
          <a:stretch>
            <a:fillRect/>
          </a:stretch>
        </p:blipFill>
        <p:spPr>
          <a:xfrm>
            <a:off x="8699604" y="1117352"/>
            <a:ext cx="3304328" cy="4592784"/>
          </a:xfrm>
          <a:prstGeom prst="rect">
            <a:avLst/>
          </a:prstGeom>
          <a:ln w="9525">
            <a:noFill/>
          </a:ln>
        </p:spPr>
      </p:pic>
      <p:pic>
        <p:nvPicPr>
          <p:cNvPr id="8" name="Content Placeholder 3">
            <a:extLst>
              <a:ext uri="{FF2B5EF4-FFF2-40B4-BE49-F238E27FC236}">
                <a16:creationId xmlns:a16="http://schemas.microsoft.com/office/drawing/2014/main" id="{79D03DBC-CEFB-4FC2-A5C9-71BEAFD4625D}"/>
              </a:ext>
            </a:extLst>
          </p:cNvPr>
          <p:cNvPicPr>
            <a:picLocks noChangeAspect="1"/>
          </p:cNvPicPr>
          <p:nvPr/>
        </p:nvPicPr>
        <p:blipFill>
          <a:blip r:embed="rId3"/>
          <a:stretch>
            <a:fillRect/>
          </a:stretch>
        </p:blipFill>
        <p:spPr>
          <a:xfrm>
            <a:off x="4936986" y="1090511"/>
            <a:ext cx="3573887" cy="4619625"/>
          </a:xfrm>
          <a:prstGeom prst="rect">
            <a:avLst/>
          </a:prstGeom>
          <a:ln w="9525">
            <a:noFill/>
          </a:ln>
        </p:spPr>
      </p:pic>
    </p:spTree>
    <p:extLst>
      <p:ext uri="{BB962C8B-B14F-4D97-AF65-F5344CB8AC3E}">
        <p14:creationId xmlns:p14="http://schemas.microsoft.com/office/powerpoint/2010/main" val="3416926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C180C-06EA-42A2-996C-C06080C20589}"/>
              </a:ext>
            </a:extLst>
          </p:cNvPr>
          <p:cNvSpPr>
            <a:spLocks noGrp="1"/>
          </p:cNvSpPr>
          <p:nvPr>
            <p:ph type="title"/>
          </p:nvPr>
        </p:nvSpPr>
        <p:spPr/>
        <p:txBody>
          <a:bodyPr>
            <a:normAutofit/>
          </a:bodyPr>
          <a:lstStyle/>
          <a:p>
            <a:r>
              <a:rPr lang="en-US" sz="3200" dirty="0"/>
              <a:t>Paperwork for Every Financial Report or Statement of Revenue</a:t>
            </a:r>
          </a:p>
        </p:txBody>
      </p:sp>
      <p:sp>
        <p:nvSpPr>
          <p:cNvPr id="3" name="Content Placeholder 2">
            <a:extLst>
              <a:ext uri="{FF2B5EF4-FFF2-40B4-BE49-F238E27FC236}">
                <a16:creationId xmlns:a16="http://schemas.microsoft.com/office/drawing/2014/main" id="{E73D6F67-3887-408B-BB25-A59E45566F50}"/>
              </a:ext>
            </a:extLst>
          </p:cNvPr>
          <p:cNvSpPr>
            <a:spLocks noGrp="1"/>
          </p:cNvSpPr>
          <p:nvPr>
            <p:ph idx="1"/>
          </p:nvPr>
        </p:nvSpPr>
        <p:spPr/>
        <p:txBody>
          <a:bodyPr/>
          <a:lstStyle/>
          <a:p>
            <a:r>
              <a:rPr lang="en-US" dirty="0"/>
              <a:t>In order for either of these reports to be complete, the following needs to accompany them:</a:t>
            </a:r>
          </a:p>
          <a:p>
            <a:r>
              <a:rPr lang="en-US" dirty="0"/>
              <a:t>Trial balance (request from me)</a:t>
            </a:r>
          </a:p>
          <a:p>
            <a:r>
              <a:rPr lang="en-US" dirty="0"/>
              <a:t>Copy of all signed receipts or invoices</a:t>
            </a:r>
          </a:p>
          <a:p>
            <a:r>
              <a:rPr lang="en-US" dirty="0"/>
              <a:t>Any online sales reports (request from me)</a:t>
            </a:r>
          </a:p>
        </p:txBody>
      </p:sp>
    </p:spTree>
    <p:extLst>
      <p:ext uri="{BB962C8B-B14F-4D97-AF65-F5344CB8AC3E}">
        <p14:creationId xmlns:p14="http://schemas.microsoft.com/office/powerpoint/2010/main" val="365206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21272F-6371-4E7C-A0B5-23475B418B84}"/>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San Form Information</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0C1D617-80B5-40B5-BBDE-0689BECB7106}"/>
              </a:ext>
            </a:extLst>
          </p:cNvPr>
          <p:cNvSpPr>
            <a:spLocks noGrp="1"/>
          </p:cNvSpPr>
          <p:nvPr>
            <p:ph idx="1"/>
          </p:nvPr>
        </p:nvSpPr>
        <p:spPr>
          <a:xfrm>
            <a:off x="4976031" y="963877"/>
            <a:ext cx="6377769" cy="4930246"/>
          </a:xfrm>
        </p:spPr>
        <p:txBody>
          <a:bodyPr anchor="ctr">
            <a:normAutofit/>
          </a:bodyPr>
          <a:lstStyle/>
          <a:p>
            <a:r>
              <a:rPr lang="en-US" sz="2400" dirty="0"/>
              <a:t>Make sure all information is printed on the form.  A description of your activity should be brief but informative so when placed online, the parents understand what they are paying for.  If your description runs OFF the space on the SAN FORM, please put the full description in the body of your email.</a:t>
            </a:r>
          </a:p>
          <a:p>
            <a:r>
              <a:rPr lang="en-US" sz="2400" dirty="0"/>
              <a:t>Make a point to learn your account number and use of sub accounts.</a:t>
            </a:r>
          </a:p>
        </p:txBody>
      </p:sp>
    </p:spTree>
    <p:extLst>
      <p:ext uri="{BB962C8B-B14F-4D97-AF65-F5344CB8AC3E}">
        <p14:creationId xmlns:p14="http://schemas.microsoft.com/office/powerpoint/2010/main" val="4060188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92E9C6-1170-4226-8580-0B921C6937FC}"/>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Using a SAPO – School Approved Purchase  Order</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812658C-9AEB-44C8-8451-E3F4E4A572EF}"/>
              </a:ext>
            </a:extLst>
          </p:cNvPr>
          <p:cNvSpPr>
            <a:spLocks noGrp="1"/>
          </p:cNvSpPr>
          <p:nvPr>
            <p:ph idx="1"/>
          </p:nvPr>
        </p:nvSpPr>
        <p:spPr>
          <a:xfrm>
            <a:off x="4976031" y="963877"/>
            <a:ext cx="6377769" cy="4930246"/>
          </a:xfrm>
        </p:spPr>
        <p:txBody>
          <a:bodyPr anchor="ctr">
            <a:normAutofit/>
          </a:bodyPr>
          <a:lstStyle/>
          <a:p>
            <a:r>
              <a:rPr lang="en-US" sz="2000"/>
              <a:t>Before ordering anything for a club, class or activity, you must get a quote for whatever you are purchasing and fill out a SAPO and submit to bookkeeper for account balance confirmation and Admin approval. The only fund accounts that can be temporarily in the </a:t>
            </a:r>
            <a:r>
              <a:rPr lang="en-US" sz="2000" b="1"/>
              <a:t>red</a:t>
            </a:r>
            <a:r>
              <a:rPr lang="en-US" sz="2000"/>
              <a:t> are fundraiser accounts.</a:t>
            </a:r>
          </a:p>
          <a:p>
            <a:r>
              <a:rPr lang="en-US" sz="2000"/>
              <a:t>Once approved &amp; signed by the Principal, the SAPO will be assigned a number and returned to you.  At this point, you will send a copy of the SAPO along with the quote to the vendor.  After (and only after) you received your merchandise, you can submit the invoice along with the “request for payment” form for the vendor to be paid. </a:t>
            </a:r>
          </a:p>
          <a:p>
            <a:r>
              <a:rPr lang="en-US" sz="2000"/>
              <a:t> </a:t>
            </a:r>
            <a:r>
              <a:rPr lang="en-US" sz="2000" i="1"/>
              <a:t>The SAPO is not a form of payment</a:t>
            </a:r>
            <a:r>
              <a:rPr lang="en-US" sz="2000"/>
              <a:t>. You must submit the invoice promptly after receiving your merchandise.</a:t>
            </a:r>
          </a:p>
        </p:txBody>
      </p:sp>
    </p:spTree>
    <p:extLst>
      <p:ext uri="{BB962C8B-B14F-4D97-AF65-F5344CB8AC3E}">
        <p14:creationId xmlns:p14="http://schemas.microsoft.com/office/powerpoint/2010/main" val="4194550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24E5FE-F64A-402C-B8A9-E0D9259CE593}"/>
              </a:ext>
            </a:extLst>
          </p:cNvPr>
          <p:cNvSpPr>
            <a:spLocks noGrp="1"/>
          </p:cNvSpPr>
          <p:nvPr>
            <p:ph type="title"/>
          </p:nvPr>
        </p:nvSpPr>
        <p:spPr>
          <a:xfrm>
            <a:off x="838200" y="963877"/>
            <a:ext cx="3494362" cy="4930246"/>
          </a:xfrm>
        </p:spPr>
        <p:txBody>
          <a:bodyPr>
            <a:normAutofit/>
          </a:bodyPr>
          <a:lstStyle/>
          <a:p>
            <a:pPr algn="r"/>
            <a:br>
              <a:rPr lang="en-US">
                <a:solidFill>
                  <a:schemeClr val="accent1"/>
                </a:solidFill>
              </a:rPr>
            </a:br>
            <a:r>
              <a:rPr lang="en-US">
                <a:solidFill>
                  <a:schemeClr val="accent1"/>
                </a:solidFill>
              </a:rPr>
              <a:t>When to use a SAPO</a:t>
            </a:r>
            <a:br>
              <a:rPr lang="en-US">
                <a:solidFill>
                  <a:schemeClr val="accent1"/>
                </a:solidFill>
              </a:rPr>
            </a:br>
            <a:r>
              <a:rPr lang="en-US">
                <a:solidFill>
                  <a:schemeClr val="accent1"/>
                </a:solidFill>
              </a:rPr>
              <a:t>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22CDF21-A0C8-4C6D-828E-8C42875FBBBE}"/>
              </a:ext>
            </a:extLst>
          </p:cNvPr>
          <p:cNvSpPr>
            <a:spLocks noGrp="1"/>
          </p:cNvSpPr>
          <p:nvPr>
            <p:ph idx="1"/>
          </p:nvPr>
        </p:nvSpPr>
        <p:spPr>
          <a:xfrm>
            <a:off x="4976031" y="963877"/>
            <a:ext cx="6377769" cy="4930246"/>
          </a:xfrm>
        </p:spPr>
        <p:txBody>
          <a:bodyPr anchor="ctr">
            <a:normAutofit/>
          </a:bodyPr>
          <a:lstStyle/>
          <a:p>
            <a:r>
              <a:rPr lang="en-US" sz="2400" dirty="0"/>
              <a:t>SAPO USED for ALL:</a:t>
            </a:r>
          </a:p>
          <a:p>
            <a:r>
              <a:rPr lang="en-US" sz="2400" dirty="0"/>
              <a:t>T-Shirts</a:t>
            </a:r>
          </a:p>
          <a:p>
            <a:r>
              <a:rPr lang="en-US" sz="2400" dirty="0"/>
              <a:t>Awards</a:t>
            </a:r>
          </a:p>
          <a:p>
            <a:r>
              <a:rPr lang="en-US" sz="2400" dirty="0"/>
              <a:t>Stoles/Cords</a:t>
            </a:r>
          </a:p>
          <a:p>
            <a:r>
              <a:rPr lang="en-US" sz="2400" dirty="0"/>
              <a:t>Sports Equip</a:t>
            </a:r>
          </a:p>
          <a:p>
            <a:r>
              <a:rPr lang="en-US" sz="2400" dirty="0"/>
              <a:t>Uniforms</a:t>
            </a:r>
          </a:p>
          <a:p>
            <a:r>
              <a:rPr lang="en-US" sz="2400" dirty="0"/>
              <a:t>Fundraisers</a:t>
            </a:r>
          </a:p>
          <a:p>
            <a:r>
              <a:rPr lang="en-US" sz="2400" dirty="0"/>
              <a:t>Buses</a:t>
            </a:r>
          </a:p>
          <a:p>
            <a:r>
              <a:rPr lang="en-US" sz="2400" dirty="0"/>
              <a:t>Music</a:t>
            </a:r>
          </a:p>
          <a:p>
            <a:r>
              <a:rPr lang="en-US" sz="2400" dirty="0"/>
              <a:t>If you are not sure, ask.</a:t>
            </a:r>
          </a:p>
          <a:p>
            <a:endParaRPr lang="en-US" sz="2400" dirty="0"/>
          </a:p>
        </p:txBody>
      </p:sp>
    </p:spTree>
    <p:extLst>
      <p:ext uri="{BB962C8B-B14F-4D97-AF65-F5344CB8AC3E}">
        <p14:creationId xmlns:p14="http://schemas.microsoft.com/office/powerpoint/2010/main" val="2275955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8E1C2-307F-46DC-B123-076CAF97D51C}"/>
              </a:ext>
            </a:extLst>
          </p:cNvPr>
          <p:cNvSpPr>
            <a:spLocks noGrp="1"/>
          </p:cNvSpPr>
          <p:nvPr>
            <p:ph type="title"/>
          </p:nvPr>
        </p:nvSpPr>
        <p:spPr>
          <a:xfrm>
            <a:off x="4965430" y="629268"/>
            <a:ext cx="6586491" cy="1286160"/>
          </a:xfrm>
        </p:spPr>
        <p:txBody>
          <a:bodyPr vert="horz" lIns="91440" tIns="45720" rIns="91440" bIns="45720" rtlCol="0" anchor="b">
            <a:normAutofit/>
          </a:bodyPr>
          <a:lstStyle/>
          <a:p>
            <a:r>
              <a:rPr lang="en-US"/>
              <a:t>Sample SAPO</a:t>
            </a:r>
            <a:endParaRPr lang="en-US" dirty="0"/>
          </a:p>
        </p:txBody>
      </p:sp>
      <p:pic>
        <p:nvPicPr>
          <p:cNvPr id="11" name="Picture 10">
            <a:extLst>
              <a:ext uri="{FF2B5EF4-FFF2-40B4-BE49-F238E27FC236}">
                <a16:creationId xmlns:a16="http://schemas.microsoft.com/office/drawing/2014/main" id="{6C342594-3CAD-42D1-9ED4-FB4B216EB79E}"/>
              </a:ext>
            </a:extLst>
          </p:cNvPr>
          <p:cNvPicPr>
            <a:picLocks noChangeAspect="1"/>
          </p:cNvPicPr>
          <p:nvPr/>
        </p:nvPicPr>
        <p:blipFill rotWithShape="1">
          <a:blip r:embed="rId2"/>
          <a:srcRect l="3143" r="8210"/>
          <a:stretch/>
        </p:blipFill>
        <p:spPr>
          <a:xfrm>
            <a:off x="20" y="10"/>
            <a:ext cx="4635571" cy="6857990"/>
          </a:xfrm>
          <a:prstGeom prst="rect">
            <a:avLst/>
          </a:prstGeom>
          <a:effectLst/>
        </p:spPr>
      </p:pic>
      <p:cxnSp>
        <p:nvCxnSpPr>
          <p:cNvPr id="23" name="Straight Connector 16">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BC06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C4A4CDD4-F587-401C-822A-F544E8A8A7CE}"/>
              </a:ext>
            </a:extLst>
          </p:cNvPr>
          <p:cNvSpPr txBox="1"/>
          <p:nvPr/>
        </p:nvSpPr>
        <p:spPr>
          <a:xfrm>
            <a:off x="4965431" y="2438400"/>
            <a:ext cx="6586489" cy="3785419"/>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000" dirty="0"/>
              <a:t>This form should be done online so it will calculate correctly. </a:t>
            </a:r>
          </a:p>
          <a:p>
            <a:pPr indent="-228600">
              <a:lnSpc>
                <a:spcPct val="90000"/>
              </a:lnSpc>
              <a:spcAft>
                <a:spcPts val="600"/>
              </a:spcAft>
              <a:buFont typeface="Arial" panose="020B0604020202020204" pitchFamily="34" charset="0"/>
              <a:buChar char="•"/>
            </a:pPr>
            <a:r>
              <a:rPr lang="en-US" sz="2000" dirty="0"/>
              <a:t>Remember to input current date, full school name and address and full vendor name and address.</a:t>
            </a:r>
          </a:p>
        </p:txBody>
      </p:sp>
    </p:spTree>
    <p:extLst>
      <p:ext uri="{BB962C8B-B14F-4D97-AF65-F5344CB8AC3E}">
        <p14:creationId xmlns:p14="http://schemas.microsoft.com/office/powerpoint/2010/main" val="737061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862</Words>
  <Application>Microsoft Office PowerPoint</Application>
  <PresentationFormat>Widescreen</PresentationFormat>
  <Paragraphs>64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Monarch High School</vt:lpstr>
      <vt:lpstr>First Step to Fundraising </vt:lpstr>
      <vt:lpstr>Sample SAN Form</vt:lpstr>
      <vt:lpstr>Sample Financial Report  -  Stmt of Revenue</vt:lpstr>
      <vt:lpstr>Paperwork for Every Financial Report or Statement of Revenue</vt:lpstr>
      <vt:lpstr>San Form Information</vt:lpstr>
      <vt:lpstr>Using a SAPO – School Approved Purchase  Order</vt:lpstr>
      <vt:lpstr> When to use a SAPO  </vt:lpstr>
      <vt:lpstr>Sample SAPO</vt:lpstr>
      <vt:lpstr>ISRO (Independent School Related Organizations)</vt:lpstr>
      <vt:lpstr>Requesting Reimbursement</vt:lpstr>
      <vt:lpstr>Hints for the Expense-Payment form</vt:lpstr>
      <vt:lpstr>Sample Expense – Payment Form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Monarch High School</dc:title>
  <dc:creator>Marian Youse</dc:creator>
  <cp:lastModifiedBy>Marian Youse</cp:lastModifiedBy>
  <cp:revision>4</cp:revision>
  <dcterms:created xsi:type="dcterms:W3CDTF">2019-06-25T15:30:01Z</dcterms:created>
  <dcterms:modified xsi:type="dcterms:W3CDTF">2019-06-25T15:36:59Z</dcterms:modified>
</cp:coreProperties>
</file>